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72" r:id="rId3"/>
    <p:sldId id="273" r:id="rId4"/>
    <p:sldId id="317" r:id="rId5"/>
    <p:sldId id="274" r:id="rId6"/>
    <p:sldId id="281" r:id="rId7"/>
    <p:sldId id="267" r:id="rId8"/>
    <p:sldId id="277" r:id="rId9"/>
    <p:sldId id="282" r:id="rId10"/>
    <p:sldId id="284" r:id="rId11"/>
    <p:sldId id="278" r:id="rId12"/>
    <p:sldId id="285" r:id="rId13"/>
    <p:sldId id="286" r:id="rId14"/>
    <p:sldId id="309" r:id="rId15"/>
    <p:sldId id="310" r:id="rId16"/>
    <p:sldId id="257" r:id="rId17"/>
    <p:sldId id="296" r:id="rId18"/>
    <p:sldId id="312" r:id="rId19"/>
    <p:sldId id="293" r:id="rId20"/>
    <p:sldId id="268" r:id="rId21"/>
    <p:sldId id="294" r:id="rId22"/>
    <p:sldId id="313" r:id="rId23"/>
    <p:sldId id="263" r:id="rId24"/>
    <p:sldId id="265" r:id="rId25"/>
    <p:sldId id="288" r:id="rId26"/>
    <p:sldId id="295" r:id="rId27"/>
    <p:sldId id="289" r:id="rId28"/>
    <p:sldId id="314" r:id="rId29"/>
    <p:sldId id="316" r:id="rId30"/>
    <p:sldId id="279" r:id="rId31"/>
    <p:sldId id="271" r:id="rId32"/>
    <p:sldId id="311" r:id="rId33"/>
    <p:sldId id="299" r:id="rId34"/>
    <p:sldId id="300" r:id="rId35"/>
    <p:sldId id="259" r:id="rId36"/>
    <p:sldId id="261" r:id="rId37"/>
    <p:sldId id="262" r:id="rId38"/>
    <p:sldId id="301" r:id="rId39"/>
    <p:sldId id="302" r:id="rId40"/>
    <p:sldId id="275" r:id="rId41"/>
    <p:sldId id="276" r:id="rId42"/>
    <p:sldId id="303" r:id="rId43"/>
    <p:sldId id="315" r:id="rId44"/>
    <p:sldId id="280" r:id="rId45"/>
    <p:sldId id="269" r:id="rId46"/>
    <p:sldId id="304" r:id="rId47"/>
    <p:sldId id="26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6"/>
    <p:restoredTop sz="85285"/>
  </p:normalViewPr>
  <p:slideViewPr>
    <p:cSldViewPr snapToGrid="0" snapToObjects="1">
      <p:cViewPr varScale="1">
        <p:scale>
          <a:sx n="95" d="100"/>
          <a:sy n="95" d="100"/>
        </p:scale>
        <p:origin x="1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A2DE2-753E-BC4A-B143-1EAFCB60EF4C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0FB2C-8AC3-1C40-885B-64079D4B56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291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0FB2C-8AC3-1C40-885B-64079D4B567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1753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0FB2C-8AC3-1C40-885B-64079D4B567A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924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Mana - </a:t>
            </a:r>
            <a:r>
              <a:rPr lang="en-NZ" dirty="0"/>
              <a:t>prestige, authority, control, power, influence, status, spiritual power, charisma - </a:t>
            </a:r>
            <a:r>
              <a:rPr lang="en-NZ" i="1" dirty="0"/>
              <a:t>mana</a:t>
            </a:r>
            <a:r>
              <a:rPr lang="en-NZ" dirty="0"/>
              <a:t> is a supernatural force in a person, place or object. </a:t>
            </a:r>
            <a:r>
              <a:rPr lang="en-NZ" i="1" dirty="0"/>
              <a:t>Mana</a:t>
            </a:r>
            <a:r>
              <a:rPr lang="en-NZ" dirty="0"/>
              <a:t> goes hand in hand with </a:t>
            </a:r>
            <a:r>
              <a:rPr lang="en-NZ" i="1" dirty="0" err="1"/>
              <a:t>tapu</a:t>
            </a:r>
            <a:r>
              <a:rPr lang="en-NZ" dirty="0"/>
              <a:t>, one affecting the other. The more prestigious the event, person or object, the more it is surrounded by </a:t>
            </a:r>
            <a:r>
              <a:rPr lang="en-NZ" i="1" dirty="0" err="1"/>
              <a:t>tapu</a:t>
            </a:r>
            <a:r>
              <a:rPr lang="en-NZ" dirty="0"/>
              <a:t> and </a:t>
            </a:r>
            <a:r>
              <a:rPr lang="en-NZ" i="1" dirty="0"/>
              <a:t>mana</a:t>
            </a:r>
            <a:r>
              <a:rPr lang="en-NZ" dirty="0"/>
              <a:t>. </a:t>
            </a:r>
            <a:r>
              <a:rPr lang="en-NZ" dirty="0" err="1"/>
              <a:t>www.maoridictionary.co.nz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0FB2C-8AC3-1C40-885B-64079D4B567A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0179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I’ve just had the pleasure of talking to each of you, and here is some of the things you focus on and start with when beginning with a school.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0FB2C-8AC3-1C40-885B-64079D4B567A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4350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Needs analysis approach</a:t>
            </a:r>
            <a:r>
              <a:rPr lang="en-NZ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(Learning Media Writing)  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Translating theory into practice (Special needs)</a:t>
            </a:r>
            <a:r>
              <a:rPr lang="en-NZ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a research-practice collaboration (Decile 1 schools, South Auckland</a:t>
            </a:r>
            <a:r>
              <a:rPr lang="en-NZ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initiative)     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assessment to build teaching capacity (Assessment for Learning)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evidence of student thinking to inform pedagogy (Numeracy Development Project)        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Re-culturing and restructuring to solve a problem (Restorative justice initiative)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Establishing a culturally responsive pedagogy of relations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Kotahitanga)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constructivist, cooperative approach to learning (Health PLD initiative)</a:t>
            </a:r>
            <a:endParaRPr lang="en-NZ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0FB2C-8AC3-1C40-885B-64079D4B567A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762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92DAF-5AB0-4242-B595-93C598CB4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9289D-84BB-B24C-8241-944D0B1E1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C0EE0-396C-B144-B7AF-4F8CA5AF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5CAC8-3004-B446-AD59-151ABB1C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63709-4801-D243-B678-235DC098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649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FAED-B367-E444-B3B9-685422B4C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119BA-9448-5548-8274-7F2DED8A2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C659E-2684-5243-B8C4-E212002C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B4DD5-ADD0-8049-97DA-B14A63AE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9A1E9-F250-AC4C-86A1-20536E4F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5503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20380B-45BD-7844-B4AE-CBF7D1948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546EF-7AC7-E541-A395-417C70EF6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4275A-08DF-0C41-992E-A89D249CE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DAF8D-F57F-C849-9E78-4D327435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DBECB-5404-4040-90FE-778B0150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560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BB421-E78A-884D-B4A6-FCABA76E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2A4B9-AD04-5047-B9F9-658386E1A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A8520-0C3C-A041-BFC7-8D6E4466B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AA3DF-026C-004D-AD25-CA70D608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1C228-3DC1-F044-9C25-E04B6BAB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9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3C86-55BF-0A42-A145-62A3455D2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60CD2-551E-BF48-9B49-ED39D609E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DEED6-DDDE-4942-B502-DF01F380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2AAA7-52C7-9A4E-94F3-FB08FC4C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7DE7B-8AB1-BC45-8C16-AA045C6E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527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1289B-F666-2340-B2A2-E3AB346C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8A427-D31B-D34C-88A6-D772A76DD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68EB8-E5E1-5A46-A80D-47CA680DC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019D7-786C-4C4F-970A-BD59193D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E8C5F-64EE-0849-901C-4085D0658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421D9-DB34-D94D-91D3-44EEB9E3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153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3186D-2126-E249-BBB1-72C676DF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E828D-408C-CF4E-8FA0-B310756EA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ECEB1-FE1A-4541-AE22-E57783472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24E53-FE0B-9846-B81C-E73DEBCF3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5242B-83FD-AA49-9730-CB3EC7569C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21E40-2885-504D-ACBB-C6A9A4BD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2682B6-0A6B-4747-A948-7BB364D37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87CEBE-D6BC-234B-B0CC-8D8C6853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856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CFFA-1C28-C344-9AC2-5678C561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274D7E-4A1E-F747-AA1E-5973E819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3F0AC-5BB4-0B4A-95FC-D8909919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AF838-D3CF-5743-8A19-4B2ACD21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196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6A56B-C2ED-8D4B-A753-3622D211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274FA-46E7-714F-8C71-F2EBB0B1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3C627-C640-BB4A-AFCB-D39A0549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15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B96D-47D7-FD4B-AA93-3026DAA8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F06A-4CCF-3F4D-85F3-251A3DC20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08F831-B815-FA4F-8DFE-55170833D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7BA30-8C5C-024E-AE9C-46DC30E8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5EA9C-41F9-644A-A5EC-F5BE93B6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9FC19-5C13-AB47-8446-65C06664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932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CD78-900C-6441-BFBC-A9CB7583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7C898-C378-A74E-87D8-8A127273CD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55E1A-C5A4-854C-81A9-79E50A16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73D1C-AA0F-4143-AD46-99FBF3D71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AC26A-9704-A24E-B883-20AA6D2E9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D00BA-32AE-D44D-BBC0-7995A7017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107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2C6D37-43D8-E343-9C10-19F6737D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241CE-8792-CA42-B7A5-6EF39D214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70AE4-1881-6A44-A1C5-5814C37D9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B5C19-0A27-6440-9CB1-05159839FE67}" type="datetimeFigureOut">
              <a:rPr lang="en-AU" smtClean="0"/>
              <a:t>8/4/2022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59CFC-044B-F640-919E-C47348178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75862-E939-1A4B-A5F7-C738028E1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4D134-99C7-3448-A8CD-CE93C12773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599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150BFD-5E3D-3E4D-B6EB-3270A769E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40" y="1492250"/>
            <a:ext cx="721552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67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9B77C22-FE12-0A42-9349-FE9C1D2BDC76}"/>
              </a:ext>
            </a:extLst>
          </p:cNvPr>
          <p:cNvSpPr txBox="1"/>
          <p:nvPr/>
        </p:nvSpPr>
        <p:spPr>
          <a:xfrm>
            <a:off x="616983" y="6446062"/>
            <a:ext cx="571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Learning Adventures New Zealand Facilitation Workshop – 8 April 2022, Ian Stevens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F38607-43FC-0244-9758-9AE57E91E05A}"/>
              </a:ext>
            </a:extLst>
          </p:cNvPr>
          <p:cNvSpPr/>
          <p:nvPr/>
        </p:nvSpPr>
        <p:spPr>
          <a:xfrm>
            <a:off x="1279711" y="1200434"/>
            <a:ext cx="7528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we do to deal with this variability?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15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37A14-35B2-DD46-B1CB-15660161AA5C}"/>
              </a:ext>
            </a:extLst>
          </p:cNvPr>
          <p:cNvSpPr/>
          <p:nvPr/>
        </p:nvSpPr>
        <p:spPr>
          <a:xfrm>
            <a:off x="1272991" y="1200434"/>
            <a:ext cx="8995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How are we doing it? 	What is our approach?</a:t>
            </a:r>
          </a:p>
        </p:txBody>
      </p:sp>
    </p:spTree>
    <p:extLst>
      <p:ext uri="{BB962C8B-B14F-4D97-AF65-F5344CB8AC3E}">
        <p14:creationId xmlns:p14="http://schemas.microsoft.com/office/powerpoint/2010/main" val="30127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526A09-5C68-2546-B539-FA711621C2B5}"/>
              </a:ext>
            </a:extLst>
          </p:cNvPr>
          <p:cNvSpPr/>
          <p:nvPr/>
        </p:nvSpPr>
        <p:spPr>
          <a:xfrm>
            <a:off x="1349540" y="618988"/>
            <a:ext cx="99581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Facilitating </a:t>
            </a:r>
          </a:p>
          <a:p>
            <a:r>
              <a:rPr lang="en-NZ" sz="2800" dirty="0"/>
              <a:t>- to make easier</a:t>
            </a:r>
          </a:p>
          <a:p>
            <a:r>
              <a:rPr lang="en-NZ" sz="2800" dirty="0"/>
              <a:t>- help bring about growth</a:t>
            </a:r>
            <a:r>
              <a:rPr lang="en-NZ" sz="2400" dirty="0"/>
              <a:t>			</a:t>
            </a:r>
            <a:r>
              <a:rPr lang="en-NZ" sz="2000" dirty="0"/>
              <a:t>www.merriam-webster.com</a:t>
            </a:r>
            <a:endParaRPr lang="en-NZ" sz="1000" dirty="0"/>
          </a:p>
          <a:p>
            <a:pPr lvl="0"/>
            <a:endParaRPr lang="en-NZ" sz="2400" dirty="0">
              <a:solidFill>
                <a:prstClr val="black"/>
              </a:solidFill>
            </a:endParaRPr>
          </a:p>
          <a:p>
            <a:pPr lvl="0"/>
            <a:r>
              <a:rPr lang="en-NZ" sz="2800" dirty="0">
                <a:solidFill>
                  <a:prstClr val="black"/>
                </a:solidFill>
              </a:rPr>
              <a:t>- to make easier or less difficult</a:t>
            </a:r>
          </a:p>
          <a:p>
            <a:pPr lvl="0"/>
            <a:r>
              <a:rPr lang="en-NZ" sz="2800" dirty="0">
                <a:solidFill>
                  <a:prstClr val="black"/>
                </a:solidFill>
              </a:rPr>
              <a:t>- help forward an action, a process, etc.</a:t>
            </a:r>
          </a:p>
          <a:p>
            <a:pPr lvl="0"/>
            <a:r>
              <a:rPr lang="en-NZ" sz="2800" dirty="0">
                <a:solidFill>
                  <a:prstClr val="black"/>
                </a:solidFill>
              </a:rPr>
              <a:t>- assist the progress of a person			</a:t>
            </a:r>
            <a:r>
              <a:rPr lang="en-NZ" sz="2000" dirty="0">
                <a:solidFill>
                  <a:prstClr val="black"/>
                </a:solidFill>
              </a:rPr>
              <a:t>www.dictionary.com </a:t>
            </a:r>
            <a:endParaRPr lang="en-NZ" sz="3200" dirty="0">
              <a:solidFill>
                <a:prstClr val="black"/>
              </a:solidFill>
            </a:endParaRPr>
          </a:p>
          <a:p>
            <a:endParaRPr lang="en-NZ" sz="2400" dirty="0"/>
          </a:p>
          <a:p>
            <a:r>
              <a:rPr lang="en-NZ" sz="2800" dirty="0"/>
              <a:t>- the process of making something possible or easier</a:t>
            </a:r>
          </a:p>
          <a:p>
            <a:r>
              <a:rPr lang="en-NZ" sz="2800" dirty="0"/>
              <a:t>- the act of helping other people to deal with a process or  </a:t>
            </a:r>
          </a:p>
          <a:p>
            <a:r>
              <a:rPr lang="en-NZ" sz="2800" dirty="0"/>
              <a:t>  reach an agreement or solution without getting directly </a:t>
            </a:r>
          </a:p>
          <a:p>
            <a:r>
              <a:rPr lang="en-NZ" sz="2800" dirty="0"/>
              <a:t>  involved in the process, discussion, etc. yourself</a:t>
            </a:r>
          </a:p>
          <a:p>
            <a:r>
              <a:rPr lang="en-NZ" sz="2000" dirty="0"/>
              <a:t>							www.dictionary.cambridge.org</a:t>
            </a:r>
            <a:endParaRPr lang="en-NZ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55A7B-C871-AB4D-94E5-3CE37D29A862}"/>
              </a:ext>
            </a:extLst>
          </p:cNvPr>
          <p:cNvSpPr txBox="1"/>
          <p:nvPr/>
        </p:nvSpPr>
        <p:spPr>
          <a:xfrm>
            <a:off x="616983" y="6446062"/>
            <a:ext cx="571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Learning Adventures New Zealand 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3389877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526A09-5C68-2546-B539-FA711621C2B5}"/>
              </a:ext>
            </a:extLst>
          </p:cNvPr>
          <p:cNvSpPr/>
          <p:nvPr/>
        </p:nvSpPr>
        <p:spPr>
          <a:xfrm>
            <a:off x="2409322" y="991967"/>
            <a:ext cx="73733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Organiser		</a:t>
            </a:r>
            <a: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Advisor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Coach			Consultant</a:t>
            </a:r>
          </a:p>
          <a:p>
            <a: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			Lecturer</a:t>
            </a:r>
          </a:p>
          <a:p>
            <a: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			Researcher</a:t>
            </a:r>
          </a:p>
          <a:p>
            <a: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Counsellor		Guide</a:t>
            </a:r>
          </a:p>
          <a:p>
            <a: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Instructor		Helper</a:t>
            </a:r>
          </a:p>
          <a:p>
            <a: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Trainer			Expert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9B80F75-C273-6F4F-98E4-40FA6AE15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2E67DA-38C5-C54B-8853-D8768447F362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211978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37A14-35B2-DD46-B1CB-15660161AA5C}"/>
              </a:ext>
            </a:extLst>
          </p:cNvPr>
          <p:cNvSpPr/>
          <p:nvPr/>
        </p:nvSpPr>
        <p:spPr>
          <a:xfrm>
            <a:off x="1272991" y="1200434"/>
            <a:ext cx="8995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 advise to become the worst facilitator ever</a:t>
            </a:r>
          </a:p>
        </p:txBody>
      </p:sp>
    </p:spTree>
    <p:extLst>
      <p:ext uri="{BB962C8B-B14F-4D97-AF65-F5344CB8AC3E}">
        <p14:creationId xmlns:p14="http://schemas.microsoft.com/office/powerpoint/2010/main" val="823715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526A09-5C68-2546-B539-FA711621C2B5}"/>
              </a:ext>
            </a:extLst>
          </p:cNvPr>
          <p:cNvSpPr/>
          <p:nvPr/>
        </p:nvSpPr>
        <p:spPr>
          <a:xfrm>
            <a:off x="1349540" y="2051919"/>
            <a:ext cx="9958139" cy="220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Facilitating </a:t>
            </a:r>
          </a:p>
          <a:p>
            <a:r>
              <a:rPr lang="en-NZ" sz="2800" dirty="0"/>
              <a:t>- help bring about growth</a:t>
            </a:r>
          </a:p>
          <a:p>
            <a:r>
              <a:rPr lang="en-NZ" sz="2800" dirty="0">
                <a:solidFill>
                  <a:prstClr val="black"/>
                </a:solidFill>
              </a:rPr>
              <a:t>- assist the progress of a person	</a:t>
            </a:r>
            <a:endParaRPr lang="en-NZ" sz="2400" dirty="0"/>
          </a:p>
          <a:p>
            <a:r>
              <a:rPr lang="en-NZ" sz="2800" dirty="0"/>
              <a:t>- the process of making something possible or easier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55A7B-C871-AB4D-94E5-3CE37D29A862}"/>
              </a:ext>
            </a:extLst>
          </p:cNvPr>
          <p:cNvSpPr txBox="1"/>
          <p:nvPr/>
        </p:nvSpPr>
        <p:spPr>
          <a:xfrm>
            <a:off x="616983" y="6446062"/>
            <a:ext cx="571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Learning Adventures New Zealand Facilitation Workshop – 8 April 2022, Ian Stevens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AC236-0864-FA4B-9045-F71BF05141BF}"/>
              </a:ext>
            </a:extLst>
          </p:cNvPr>
          <p:cNvSpPr/>
          <p:nvPr/>
        </p:nvSpPr>
        <p:spPr>
          <a:xfrm>
            <a:off x="1272991" y="1200434"/>
            <a:ext cx="8995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are we doing it? 		What is our approach?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8325B3-ADEB-E543-8DDE-5A9B9703712B}"/>
              </a:ext>
            </a:extLst>
          </p:cNvPr>
          <p:cNvSpPr/>
          <p:nvPr/>
        </p:nvSpPr>
        <p:spPr>
          <a:xfrm>
            <a:off x="824165" y="5117070"/>
            <a:ext cx="3159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dirty="0"/>
              <a:t>Simple Environments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548741-BAD5-1341-93BC-1529274449B2}"/>
              </a:ext>
            </a:extLst>
          </p:cNvPr>
          <p:cNvSpPr/>
          <p:nvPr/>
        </p:nvSpPr>
        <p:spPr>
          <a:xfrm>
            <a:off x="8208042" y="5146106"/>
            <a:ext cx="3159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dirty="0">
                <a:effectLst/>
              </a:rPr>
              <a:t>Complex </a:t>
            </a:r>
            <a:r>
              <a:rPr lang="en-NZ" sz="2400" dirty="0"/>
              <a:t>E</a:t>
            </a:r>
            <a:r>
              <a:rPr lang="en-NZ" sz="2400" dirty="0">
                <a:effectLst/>
              </a:rPr>
              <a:t>nvironments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D5DAA7-7CFF-1F44-9692-7C36BA979B53}"/>
              </a:ext>
            </a:extLst>
          </p:cNvPr>
          <p:cNvCxnSpPr/>
          <p:nvPr/>
        </p:nvCxnSpPr>
        <p:spPr>
          <a:xfrm>
            <a:off x="1203158" y="4750352"/>
            <a:ext cx="9613231" cy="0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519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081694-C92A-0C4C-B650-BFC5B2CA1EF9}"/>
              </a:ext>
            </a:extLst>
          </p:cNvPr>
          <p:cNvSpPr txBox="1"/>
          <p:nvPr/>
        </p:nvSpPr>
        <p:spPr>
          <a:xfrm>
            <a:off x="1221205" y="1124727"/>
            <a:ext cx="9749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Routine expertise			Adaptive expertise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912A499-472E-5C44-A706-7908F0B9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67A30-9F3E-FA43-A872-4ACBE527280A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2018467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912A499-472E-5C44-A706-7908F0B9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67A30-9F3E-FA43-A872-4ACBE527280A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5F557-1E84-F846-AED9-E1FD39519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16" y="281942"/>
            <a:ext cx="4320395" cy="59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67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081694-C92A-0C4C-B650-BFC5B2CA1EF9}"/>
              </a:ext>
            </a:extLst>
          </p:cNvPr>
          <p:cNvSpPr txBox="1"/>
          <p:nvPr/>
        </p:nvSpPr>
        <p:spPr>
          <a:xfrm>
            <a:off x="1221205" y="1124727"/>
            <a:ext cx="9749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Routine expertise			Adaptive expertise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912A499-472E-5C44-A706-7908F0B9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67A30-9F3E-FA43-A872-4ACBE527280A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897188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081694-C92A-0C4C-B650-BFC5B2CA1EF9}"/>
              </a:ext>
            </a:extLst>
          </p:cNvPr>
          <p:cNvSpPr txBox="1"/>
          <p:nvPr/>
        </p:nvSpPr>
        <p:spPr>
          <a:xfrm>
            <a:off x="372979" y="440115"/>
            <a:ext cx="8349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Adaptive expertise in facilitation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8399CCD-FEE2-6147-A043-1BBC40A2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84" y="1024891"/>
            <a:ext cx="11743803" cy="4631462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A604D6-4C26-8C4D-88B5-131942E42456}"/>
              </a:ext>
            </a:extLst>
          </p:cNvPr>
          <p:cNvSpPr txBox="1"/>
          <p:nvPr/>
        </p:nvSpPr>
        <p:spPr>
          <a:xfrm>
            <a:off x="616983" y="6446062"/>
            <a:ext cx="571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Learning Adventures New Zealand 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252908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CE9284-3BAA-B944-B93C-72E5D2D4B74B}"/>
              </a:ext>
            </a:extLst>
          </p:cNvPr>
          <p:cNvSpPr/>
          <p:nvPr/>
        </p:nvSpPr>
        <p:spPr>
          <a:xfrm>
            <a:off x="541421" y="2051846"/>
            <a:ext cx="109246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ea typeface="Calibri" panose="020F0502020204030204" pitchFamily="34" charset="0"/>
                <a:cs typeface="Times New Roman" panose="02020603050405020304" pitchFamily="18" charset="0"/>
              </a:rPr>
              <a:t>Nā</a:t>
            </a: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a typeface="Calibri" panose="020F0502020204030204" pitchFamily="34" charset="0"/>
                <a:cs typeface="Times New Roman" panose="02020603050405020304" pitchFamily="18" charset="0"/>
              </a:rPr>
              <a:t>tō</a:t>
            </a: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a typeface="Calibri" panose="020F0502020204030204" pitchFamily="34" charset="0"/>
                <a:cs typeface="Times New Roman" panose="02020603050405020304" pitchFamily="18" charset="0"/>
              </a:rPr>
              <a:t>rourou</a:t>
            </a: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ea typeface="Calibri" panose="020F0502020204030204" pitchFamily="34" charset="0"/>
                <a:cs typeface="Times New Roman" panose="02020603050405020304" pitchFamily="18" charset="0"/>
              </a:rPr>
              <a:t>nā</a:t>
            </a: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a typeface="Calibri" panose="020F0502020204030204" pitchFamily="34" charset="0"/>
                <a:cs typeface="Times New Roman" panose="02020603050405020304" pitchFamily="18" charset="0"/>
              </a:rPr>
              <a:t>taku</a:t>
            </a: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a typeface="Calibri" panose="020F0502020204030204" pitchFamily="34" charset="0"/>
                <a:cs typeface="Times New Roman" panose="02020603050405020304" pitchFamily="18" charset="0"/>
              </a:rPr>
              <a:t>rourou</a:t>
            </a:r>
            <a:r>
              <a:rPr lang="en-US" sz="4400" dirty="0">
                <a:ea typeface="Calibri" panose="020F0502020204030204" pitchFamily="34" charset="0"/>
                <a:cs typeface="MS Gothic" panose="020B0609070205080204" pitchFamily="49" charset="-128"/>
              </a:rPr>
              <a:t> </a:t>
            </a: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ka </a:t>
            </a:r>
            <a:r>
              <a:rPr lang="en-US" sz="4400" dirty="0" err="1">
                <a:ea typeface="Calibri" panose="020F0502020204030204" pitchFamily="34" charset="0"/>
                <a:cs typeface="Times New Roman" panose="02020603050405020304" pitchFamily="18" charset="0"/>
              </a:rPr>
              <a:t>ora</a:t>
            </a: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4400" dirty="0" err="1"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4400" dirty="0">
                <a:ea typeface="Calibri" panose="020F0502020204030204" pitchFamily="34" charset="0"/>
                <a:cs typeface="Times New Roman" panose="02020603050405020304" pitchFamily="18" charset="0"/>
              </a:rPr>
              <a:t> iwi.</a:t>
            </a:r>
            <a:endParaRPr lang="en-NZ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With your food basket and my food basket the people will thrive.</a:t>
            </a:r>
            <a:endParaRPr lang="en-N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9C5323C-EA8D-F34E-A618-5AB753624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FADC4-D8A4-5A4A-BBF6-9B3379F4AA40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304495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F207CC6-EA26-9743-A3B7-8C42D0BC1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327" y="478211"/>
            <a:ext cx="6371345" cy="4459941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832026-FAFC-7A46-85EF-AF4B20AFE37A}"/>
              </a:ext>
            </a:extLst>
          </p:cNvPr>
          <p:cNvSpPr/>
          <p:nvPr/>
        </p:nvSpPr>
        <p:spPr>
          <a:xfrm>
            <a:off x="1873031" y="5211199"/>
            <a:ext cx="946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000" dirty="0"/>
              <a:t>Novice</a:t>
            </a:r>
            <a:endParaRPr lang="en-NZ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B52BAB-5E7C-744D-9AB8-C964574C6FCB}"/>
              </a:ext>
            </a:extLst>
          </p:cNvPr>
          <p:cNvSpPr/>
          <p:nvPr/>
        </p:nvSpPr>
        <p:spPr>
          <a:xfrm>
            <a:off x="9404830" y="5211199"/>
            <a:ext cx="1312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000" dirty="0">
                <a:effectLst/>
              </a:rPr>
              <a:t>Expert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56D1F8-122A-3146-88C6-C944316778AE}"/>
              </a:ext>
            </a:extLst>
          </p:cNvPr>
          <p:cNvCxnSpPr>
            <a:cxnSpLocks/>
          </p:cNvCxnSpPr>
          <p:nvPr/>
        </p:nvCxnSpPr>
        <p:spPr>
          <a:xfrm>
            <a:off x="2157899" y="5708738"/>
            <a:ext cx="7779477" cy="0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644410-F472-3546-8FB7-4FDE94085EE2}"/>
              </a:ext>
            </a:extLst>
          </p:cNvPr>
          <p:cNvSpPr txBox="1"/>
          <p:nvPr/>
        </p:nvSpPr>
        <p:spPr>
          <a:xfrm>
            <a:off x="616983" y="6446062"/>
            <a:ext cx="571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Learning Adventures New Zealand 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2645810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081694-C92A-0C4C-B650-BFC5B2CA1EF9}"/>
              </a:ext>
            </a:extLst>
          </p:cNvPr>
          <p:cNvSpPr txBox="1"/>
          <p:nvPr/>
        </p:nvSpPr>
        <p:spPr>
          <a:xfrm>
            <a:off x="372978" y="1015424"/>
            <a:ext cx="113941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Linguistically and culturally responsive facilitation</a:t>
            </a:r>
          </a:p>
          <a:p>
            <a:r>
              <a:rPr lang="en-AU" sz="2600" dirty="0"/>
              <a:t>- to ensure worthwhile outcome for all linguistically and culturally diverse learners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912A499-472E-5C44-A706-7908F0B9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67A30-9F3E-FA43-A872-4ACBE527280A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472D2DA-851E-FD43-A80F-FF5BC6641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8" y="2129581"/>
            <a:ext cx="11394125" cy="2554618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7E919-62BA-9449-BA9C-F33373932342}"/>
              </a:ext>
            </a:extLst>
          </p:cNvPr>
          <p:cNvSpPr txBox="1"/>
          <p:nvPr/>
        </p:nvSpPr>
        <p:spPr>
          <a:xfrm rot="21151823">
            <a:off x="6116088" y="447498"/>
            <a:ext cx="28094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/>
              <a:t>adaptive expertise</a:t>
            </a:r>
          </a:p>
        </p:txBody>
      </p:sp>
    </p:spTree>
    <p:extLst>
      <p:ext uri="{BB962C8B-B14F-4D97-AF65-F5344CB8AC3E}">
        <p14:creationId xmlns:p14="http://schemas.microsoft.com/office/powerpoint/2010/main" val="3000569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526A09-5C68-2546-B539-FA711621C2B5}"/>
              </a:ext>
            </a:extLst>
          </p:cNvPr>
          <p:cNvSpPr/>
          <p:nvPr/>
        </p:nvSpPr>
        <p:spPr>
          <a:xfrm>
            <a:off x="1349540" y="1097182"/>
            <a:ext cx="995813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Facilitating </a:t>
            </a:r>
          </a:p>
          <a:p>
            <a:r>
              <a:rPr lang="en-NZ" sz="2800" dirty="0"/>
              <a:t>- help bring about growth</a:t>
            </a:r>
          </a:p>
          <a:p>
            <a:r>
              <a:rPr lang="en-NZ" sz="2800" dirty="0">
                <a:solidFill>
                  <a:prstClr val="black"/>
                </a:solidFill>
              </a:rPr>
              <a:t>- assist the progress of a person	</a:t>
            </a:r>
            <a:endParaRPr lang="en-NZ" sz="2400" dirty="0"/>
          </a:p>
          <a:p>
            <a:r>
              <a:rPr lang="en-NZ" sz="2800" dirty="0"/>
              <a:t>- the process of making something possible or easier</a:t>
            </a:r>
          </a:p>
          <a:p>
            <a:pPr marL="457200" indent="-457200">
              <a:buFontTx/>
              <a:buChar char="-"/>
            </a:pPr>
            <a:endParaRPr lang="en-NZ" sz="2800" dirty="0"/>
          </a:p>
          <a:p>
            <a:pPr marL="457200" indent="-457200">
              <a:buFontTx/>
              <a:buChar char="-"/>
            </a:pPr>
            <a:endParaRPr lang="en-NZ" sz="2800" dirty="0"/>
          </a:p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Changing	  Doing things differently</a:t>
            </a:r>
            <a:endParaRPr lang="en-NZ" sz="4000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EC6C771-B9CE-E440-BFA8-A091EAD1C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456CC6-8BA6-AA4A-8054-02C03470B9C8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3734485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8913ED-0BE5-F041-ADE2-36A26BB38233}"/>
              </a:ext>
            </a:extLst>
          </p:cNvPr>
          <p:cNvSpPr txBox="1"/>
          <p:nvPr/>
        </p:nvSpPr>
        <p:spPr>
          <a:xfrm>
            <a:off x="616983" y="6446062"/>
            <a:ext cx="571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Learning Adventures New Zealand Facilitation Workshop – 8 April 2022, Ian Stevens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ED2E9-BA3C-BC47-A01D-26A6D3325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8" y="249241"/>
            <a:ext cx="10944840" cy="61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4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C85F0B7C-9136-2442-902A-F803B03D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57" y="0"/>
            <a:ext cx="10547486" cy="6399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B0E63-2239-0B4B-AE63-BF21B70C1056}"/>
              </a:ext>
            </a:extLst>
          </p:cNvPr>
          <p:cNvSpPr txBox="1"/>
          <p:nvPr/>
        </p:nvSpPr>
        <p:spPr>
          <a:xfrm>
            <a:off x="616983" y="6446062"/>
            <a:ext cx="571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Learning Adventures New Zealand 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2924511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37A14-35B2-DD46-B1CB-15660161AA5C}"/>
              </a:ext>
            </a:extLst>
          </p:cNvPr>
          <p:cNvSpPr/>
          <p:nvPr/>
        </p:nvSpPr>
        <p:spPr>
          <a:xfrm>
            <a:off x="2211805" y="1337481"/>
            <a:ext cx="7768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Facilitators lead the PLD in a school.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0E0717-0D21-7143-8A33-4E18AA220C52}"/>
              </a:ext>
            </a:extLst>
          </p:cNvPr>
          <p:cNvSpPr/>
          <p:nvPr/>
        </p:nvSpPr>
        <p:spPr>
          <a:xfrm>
            <a:off x="2211805" y="2045367"/>
            <a:ext cx="7768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or False?</a:t>
            </a:r>
          </a:p>
        </p:txBody>
      </p:sp>
    </p:spTree>
    <p:extLst>
      <p:ext uri="{BB962C8B-B14F-4D97-AF65-F5344CB8AC3E}">
        <p14:creationId xmlns:p14="http://schemas.microsoft.com/office/powerpoint/2010/main" val="3586244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081694-C92A-0C4C-B650-BFC5B2CA1EF9}"/>
              </a:ext>
            </a:extLst>
          </p:cNvPr>
          <p:cNvSpPr txBox="1"/>
          <p:nvPr/>
        </p:nvSpPr>
        <p:spPr>
          <a:xfrm>
            <a:off x="1969325" y="4767049"/>
            <a:ext cx="8253350" cy="647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ea typeface="+mj-ea"/>
                <a:cs typeface="+mj-cs"/>
              </a:rPr>
              <a:t>We leave ‘mana’ in our wake. 	</a:t>
            </a:r>
            <a:r>
              <a:rPr lang="en-NZ" sz="3200" dirty="0"/>
              <a:t>Sarah Hirini</a:t>
            </a:r>
            <a:endParaRPr lang="en-US" sz="3200" dirty="0">
              <a:ea typeface="+mj-ea"/>
              <a:cs typeface="+mj-cs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912A499-472E-5C44-A706-7908F0B95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303474-0C46-A24C-8E2E-9C9EBE9E6FD8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pic>
        <p:nvPicPr>
          <p:cNvPr id="9" name="Picture 8" descr="A picture containing person, sport, athletic game, player&#10;&#10;Description automatically generated">
            <a:extLst>
              <a:ext uri="{FF2B5EF4-FFF2-40B4-BE49-F238E27FC236}">
                <a16:creationId xmlns:a16="http://schemas.microsoft.com/office/drawing/2014/main" id="{116A69E9-C3D9-6744-A04D-77AB01AB3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514350"/>
            <a:ext cx="104775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7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pic>
        <p:nvPicPr>
          <p:cNvPr id="3" name="Picture 2" descr="A picture containing text, person, person, black&#10;&#10;Description automatically generated">
            <a:extLst>
              <a:ext uri="{FF2B5EF4-FFF2-40B4-BE49-F238E27FC236}">
                <a16:creationId xmlns:a16="http://schemas.microsoft.com/office/drawing/2014/main" id="{20EFB426-82E6-8C4C-865D-1255454AD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95" y="431663"/>
            <a:ext cx="7014409" cy="57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66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E05764-6597-9A4F-BE90-107798AD7F60}"/>
              </a:ext>
            </a:extLst>
          </p:cNvPr>
          <p:cNvSpPr/>
          <p:nvPr/>
        </p:nvSpPr>
        <p:spPr>
          <a:xfrm>
            <a:off x="1115506" y="1334852"/>
            <a:ext cx="99609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NZ" sz="2400" dirty="0"/>
              <a:t>I build robust working relationships with my HOD, DP, teachers (probably in that order). Once a trusted relationship is forming, work can begin on what they want to do. It is not about what I want to do, it is about their ideas and actions. </a:t>
            </a:r>
          </a:p>
          <a:p>
            <a:pPr algn="just"/>
            <a:endParaRPr lang="en-NZ" sz="2400" dirty="0"/>
          </a:p>
          <a:p>
            <a:pPr algn="just"/>
            <a:r>
              <a:rPr lang="en-NZ" sz="2400" dirty="0"/>
              <a:t>Facilitation is a relationship job.</a:t>
            </a:r>
          </a:p>
          <a:p>
            <a:pPr algn="just"/>
            <a:endParaRPr lang="en-NZ" sz="2400" dirty="0"/>
          </a:p>
          <a:p>
            <a:pPr algn="just"/>
            <a:r>
              <a:rPr lang="en-NZ" sz="2400" dirty="0"/>
              <a:t>									Jim Hogan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769649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34BA5D1-6147-5446-903D-6D4164F5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764" y="389964"/>
            <a:ext cx="6778471" cy="56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45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526A09-5C68-2546-B539-FA711621C2B5}"/>
              </a:ext>
            </a:extLst>
          </p:cNvPr>
          <p:cNvSpPr/>
          <p:nvPr/>
        </p:nvSpPr>
        <p:spPr>
          <a:xfrm>
            <a:off x="3538817" y="1119752"/>
            <a:ext cx="5114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a Facilitator</a:t>
            </a:r>
            <a:endParaRPr lang="en-NZ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D8809FE-9BCD-6348-A5B9-8ED04723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93224E-6459-BE4D-B5D2-B90F9BD8F815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4294871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37A14-35B2-DD46-B1CB-15660161AA5C}"/>
              </a:ext>
            </a:extLst>
          </p:cNvPr>
          <p:cNvSpPr/>
          <p:nvPr/>
        </p:nvSpPr>
        <p:spPr>
          <a:xfrm>
            <a:off x="1272991" y="1200434"/>
            <a:ext cx="8995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What do we do? 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24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9AB8E9E-0BF6-664F-BBF9-1EDDD6614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98247-D901-504E-9CAB-9741C707D37D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468C73C-6274-BD45-9916-9972C76D4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49" y="333395"/>
            <a:ext cx="5143501" cy="61126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6C2081-CFD0-544A-8620-C16CC1507B8E}"/>
              </a:ext>
            </a:extLst>
          </p:cNvPr>
          <p:cNvSpPr/>
          <p:nvPr/>
        </p:nvSpPr>
        <p:spPr>
          <a:xfrm>
            <a:off x="617622" y="333395"/>
            <a:ext cx="2546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our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initial focus?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14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912A499-472E-5C44-A706-7908F0B9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67A30-9F3E-FA43-A872-4ACBE527280A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5F557-1E84-F846-AED9-E1FD39519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16" y="281942"/>
            <a:ext cx="4320395" cy="59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11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199F5B7-E21F-7148-880B-5053C076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820" y="0"/>
            <a:ext cx="5026360" cy="68580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9A83A00-51EC-CC40-9393-2C4A8E9FC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E4DFF4-066E-7D43-8FB0-471FA312A453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2585033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199F5B7-E21F-7148-880B-5053C076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820" y="0"/>
            <a:ext cx="502636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45F59A-4886-EF4D-8F88-7C2344B20B88}"/>
              </a:ext>
            </a:extLst>
          </p:cNvPr>
          <p:cNvSpPr txBox="1"/>
          <p:nvPr/>
        </p:nvSpPr>
        <p:spPr>
          <a:xfrm>
            <a:off x="171077" y="1175861"/>
            <a:ext cx="4666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The giant </a:t>
            </a:r>
            <a:r>
              <a:rPr lang="en-AU" sz="2000" dirty="0" err="1"/>
              <a:t>Tōtara</a:t>
            </a:r>
            <a:r>
              <a:rPr lang="en-AU" sz="2000" dirty="0"/>
              <a:t> tree, a giant that protects surrounding trees, provides a way to explain the complex processes and interrelated connections involved </a:t>
            </a:r>
          </a:p>
          <a:p>
            <a:r>
              <a:rPr lang="en-AU" sz="2000" dirty="0"/>
              <a:t>in facilitation as adaptive expertise. 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9A83A00-51EC-CC40-9393-2C4A8E9FC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E4DFF4-066E-7D43-8FB0-471FA312A453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6CA09-D3D0-9144-A457-C749D6DF0E57}"/>
              </a:ext>
            </a:extLst>
          </p:cNvPr>
          <p:cNvSpPr txBox="1"/>
          <p:nvPr/>
        </p:nvSpPr>
        <p:spPr>
          <a:xfrm>
            <a:off x="8007725" y="2765027"/>
            <a:ext cx="3771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Deliberate Acts of Facilitation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609B2-F491-B845-A41E-60621871C6B5}"/>
              </a:ext>
            </a:extLst>
          </p:cNvPr>
          <p:cNvSpPr txBox="1"/>
          <p:nvPr/>
        </p:nvSpPr>
        <p:spPr>
          <a:xfrm>
            <a:off x="8117487" y="5456423"/>
            <a:ext cx="1357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Enablers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BDCFE-3CE1-364C-A7D4-25B988EDB41F}"/>
              </a:ext>
            </a:extLst>
          </p:cNvPr>
          <p:cNvSpPr txBox="1"/>
          <p:nvPr/>
        </p:nvSpPr>
        <p:spPr>
          <a:xfrm>
            <a:off x="8039457" y="4460305"/>
            <a:ext cx="3073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Responsiveness</a:t>
            </a:r>
          </a:p>
        </p:txBody>
      </p:sp>
    </p:spTree>
    <p:extLst>
      <p:ext uri="{BB962C8B-B14F-4D97-AF65-F5344CB8AC3E}">
        <p14:creationId xmlns:p14="http://schemas.microsoft.com/office/powerpoint/2010/main" val="4252177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01CFCCF-43F7-354B-BBDC-02536B37D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9" t="16998" r="13946" b="40710"/>
          <a:stretch/>
        </p:blipFill>
        <p:spPr>
          <a:xfrm>
            <a:off x="4509578" y="0"/>
            <a:ext cx="801131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D299E1-A902-884D-8BD6-C9A4B1F96E92}"/>
              </a:ext>
            </a:extLst>
          </p:cNvPr>
          <p:cNvSpPr txBox="1"/>
          <p:nvPr/>
        </p:nvSpPr>
        <p:spPr>
          <a:xfrm>
            <a:off x="411708" y="584979"/>
            <a:ext cx="512281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Deliberate Acts of Facilitation</a:t>
            </a:r>
          </a:p>
          <a:p>
            <a:r>
              <a:rPr lang="en-US" sz="2000" dirty="0"/>
              <a:t>1. Knowledge building</a:t>
            </a:r>
            <a:endParaRPr lang="en-NZ" sz="2000" dirty="0"/>
          </a:p>
          <a:p>
            <a:r>
              <a:rPr lang="en-US" sz="2000" dirty="0"/>
              <a:t>2. Clarifying purpose</a:t>
            </a:r>
            <a:endParaRPr lang="en-NZ" sz="2000" dirty="0"/>
          </a:p>
          <a:p>
            <a:r>
              <a:rPr lang="en-US" sz="2000" dirty="0"/>
              <a:t>3. Using evidence critically</a:t>
            </a:r>
            <a:endParaRPr lang="en-NZ" sz="2000" dirty="0"/>
          </a:p>
          <a:p>
            <a:r>
              <a:rPr lang="en-US" sz="2000" dirty="0"/>
              <a:t>4. Surfacing and engaging theories and beliefs </a:t>
            </a:r>
            <a:endParaRPr lang="en-NZ" sz="2000" dirty="0"/>
          </a:p>
          <a:p>
            <a:r>
              <a:rPr lang="en-US" sz="2000" dirty="0"/>
              <a:t>5. Building coherence</a:t>
            </a:r>
            <a:endParaRPr lang="en-NZ" sz="2000" dirty="0"/>
          </a:p>
          <a:p>
            <a:r>
              <a:rPr lang="en-US" sz="2000" dirty="0"/>
              <a:t>6. Navigating perceptions of risk</a:t>
            </a:r>
            <a:endParaRPr lang="en-NZ" sz="2000" dirty="0"/>
          </a:p>
          <a:p>
            <a:r>
              <a:rPr lang="en-US" sz="2000" dirty="0"/>
              <a:t>7. Co-constructing</a:t>
            </a:r>
            <a:endParaRPr lang="en-NZ" sz="2000" dirty="0"/>
          </a:p>
          <a:p>
            <a:r>
              <a:rPr lang="en-US" sz="2000" dirty="0"/>
              <a:t>8. Using focused and deep inquiry</a:t>
            </a:r>
            <a:endParaRPr lang="en-NZ" sz="2000" dirty="0"/>
          </a:p>
          <a:p>
            <a:r>
              <a:rPr lang="en-US" sz="2000" dirty="0"/>
              <a:t>9. Engaging leadership </a:t>
            </a:r>
            <a:endParaRPr lang="en-NZ" sz="2000" dirty="0"/>
          </a:p>
          <a:p>
            <a:r>
              <a:rPr lang="en-US" sz="2000" dirty="0"/>
              <a:t>10. Focusing on valued student outcomes </a:t>
            </a:r>
            <a:endParaRPr lang="en-NZ" sz="2000" dirty="0"/>
          </a:p>
          <a:p>
            <a:r>
              <a:rPr lang="en-US" sz="2000" dirty="0"/>
              <a:t>11. Providing appropriate support and</a:t>
            </a:r>
          </a:p>
          <a:p>
            <a:r>
              <a:rPr lang="en-US" sz="2000" dirty="0"/>
              <a:t>      challenge </a:t>
            </a:r>
            <a:endParaRPr lang="en-NZ" sz="2000" dirty="0"/>
          </a:p>
          <a:p>
            <a:r>
              <a:rPr lang="en-US" sz="2000" dirty="0"/>
              <a:t>12. Linking to conceptual frameworks </a:t>
            </a:r>
            <a:endParaRPr lang="en-NZ" sz="2000" dirty="0"/>
          </a:p>
          <a:p>
            <a:r>
              <a:rPr lang="en-US" sz="2000" dirty="0"/>
              <a:t>13. Developing self-regulation </a:t>
            </a:r>
            <a:endParaRPr lang="en-NZ" sz="2000" dirty="0"/>
          </a:p>
          <a:p>
            <a:r>
              <a:rPr lang="en-US" sz="2000" dirty="0"/>
              <a:t>14. Creating commitment and taking action</a:t>
            </a:r>
            <a:endParaRPr lang="en-NZ" sz="20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572B3DA-0FD0-4F48-B816-244F185E2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424C37-C468-BB41-AFC0-5A810576FCF5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1677066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7F0ADB5-1588-524E-895D-F65FE4348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60" t="69491" r="17365" b="11169"/>
          <a:stretch/>
        </p:blipFill>
        <p:spPr>
          <a:xfrm>
            <a:off x="4850638" y="3429000"/>
            <a:ext cx="6102109" cy="2686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7371AC-A77A-8548-B40A-2B23B9B26326}"/>
              </a:ext>
            </a:extLst>
          </p:cNvPr>
          <p:cNvSpPr txBox="1"/>
          <p:nvPr/>
        </p:nvSpPr>
        <p:spPr>
          <a:xfrm>
            <a:off x="767012" y="1070559"/>
            <a:ext cx="53289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Enablers</a:t>
            </a:r>
          </a:p>
          <a:p>
            <a:r>
              <a:rPr lang="en-US" sz="2000" dirty="0"/>
              <a:t>1. Bringing a systematic focus </a:t>
            </a:r>
            <a:endParaRPr lang="en-NZ" sz="2000" dirty="0"/>
          </a:p>
          <a:p>
            <a:r>
              <a:rPr lang="en-US" sz="2000" dirty="0"/>
              <a:t>2. Adopting an evaluative inquiry stance </a:t>
            </a:r>
            <a:endParaRPr lang="en-NZ" sz="2000" dirty="0"/>
          </a:p>
          <a:p>
            <a:r>
              <a:rPr lang="en-US" sz="2000" dirty="0"/>
              <a:t>3. Being agentic </a:t>
            </a:r>
            <a:endParaRPr lang="en-NZ" sz="2000" dirty="0"/>
          </a:p>
          <a:p>
            <a:r>
              <a:rPr lang="en-US" sz="2000" dirty="0"/>
              <a:t>4. Holding an open to learn stance </a:t>
            </a:r>
            <a:endParaRPr lang="en-NZ" sz="2000" dirty="0"/>
          </a:p>
          <a:p>
            <a:r>
              <a:rPr lang="en-US" sz="2000" dirty="0"/>
              <a:t>5. Being metacognitive </a:t>
            </a:r>
            <a:endParaRPr lang="en-NZ" sz="2000" dirty="0"/>
          </a:p>
          <a:p>
            <a:r>
              <a:rPr lang="en-US" sz="2000" dirty="0"/>
              <a:t>6. Being aware of cultural positioning </a:t>
            </a:r>
            <a:endParaRPr lang="en-NZ" sz="2000" dirty="0"/>
          </a:p>
          <a:p>
            <a:r>
              <a:rPr lang="en-US" sz="2000" dirty="0"/>
              <a:t>7. Valuing and using deep conceptual knowledge </a:t>
            </a:r>
            <a:endParaRPr lang="en-NZ" sz="20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48FB3F6-A6F8-ED48-874C-13E462B4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33E146-4D02-2A4B-BBA7-BE8A7868C6C3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3462701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3F6B4EA-3022-584A-97F0-8FF6488BE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46" t="55617" r="17066" b="26935"/>
          <a:stretch/>
        </p:blipFill>
        <p:spPr>
          <a:xfrm>
            <a:off x="5245766" y="1675158"/>
            <a:ext cx="6189666" cy="273267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ED745B-C820-7146-BAFD-435F05B17914}"/>
              </a:ext>
            </a:extLst>
          </p:cNvPr>
          <p:cNvSpPr txBox="1"/>
          <p:nvPr/>
        </p:nvSpPr>
        <p:spPr>
          <a:xfrm>
            <a:off x="628274" y="1903757"/>
            <a:ext cx="51136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The trunk represents facilitator responsiveness, driven by the intention to improve valued outcomes for learners through respectful </a:t>
            </a:r>
          </a:p>
          <a:p>
            <a:r>
              <a:rPr lang="en-AU" sz="2000" dirty="0"/>
              <a:t>and trusted relationships.</a:t>
            </a:r>
          </a:p>
          <a:p>
            <a:endParaRPr lang="en-AU" sz="2000" dirty="0"/>
          </a:p>
          <a:p>
            <a:r>
              <a:rPr lang="en-AU" sz="2000" dirty="0"/>
              <a:t>Effective facilitation positions learners </a:t>
            </a:r>
          </a:p>
          <a:p>
            <a:r>
              <a:rPr lang="en-AU" sz="2000" dirty="0"/>
              <a:t>at the centre and responds to their </a:t>
            </a:r>
          </a:p>
          <a:p>
            <a:r>
              <a:rPr lang="en-AU" sz="2000" dirty="0"/>
              <a:t>individual differences and needs.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CB9605C-D100-9D40-BEC6-62AE4E5C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29DA9F-F061-AA4F-9512-C6BB8225F15A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3139921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199F5B7-E21F-7148-880B-5053C076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820" y="0"/>
            <a:ext cx="5026360" cy="68580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9A83A00-51EC-CC40-9393-2C4A8E9FC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E4DFF4-066E-7D43-8FB0-471FA312A453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6CA09-D3D0-9144-A457-C749D6DF0E57}"/>
              </a:ext>
            </a:extLst>
          </p:cNvPr>
          <p:cNvSpPr txBox="1"/>
          <p:nvPr/>
        </p:nvSpPr>
        <p:spPr>
          <a:xfrm>
            <a:off x="8007725" y="2765027"/>
            <a:ext cx="3771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Deliberate Acts of Facilitation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609B2-F491-B845-A41E-60621871C6B5}"/>
              </a:ext>
            </a:extLst>
          </p:cNvPr>
          <p:cNvSpPr txBox="1"/>
          <p:nvPr/>
        </p:nvSpPr>
        <p:spPr>
          <a:xfrm>
            <a:off x="8117487" y="5456423"/>
            <a:ext cx="1357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Enablers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BDCFE-3CE1-364C-A7D4-25B988EDB41F}"/>
              </a:ext>
            </a:extLst>
          </p:cNvPr>
          <p:cNvSpPr txBox="1"/>
          <p:nvPr/>
        </p:nvSpPr>
        <p:spPr>
          <a:xfrm>
            <a:off x="8039457" y="4460305"/>
            <a:ext cx="3073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Responsiveness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DC043-19E7-E142-B6AB-F257AD3B5018}"/>
              </a:ext>
            </a:extLst>
          </p:cNvPr>
          <p:cNvSpPr txBox="1"/>
          <p:nvPr/>
        </p:nvSpPr>
        <p:spPr>
          <a:xfrm>
            <a:off x="608172" y="1290393"/>
            <a:ext cx="4042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The “winning formula” was being able to choose the right thing at </a:t>
            </a:r>
          </a:p>
          <a:p>
            <a:r>
              <a:rPr lang="en-AU" sz="2000" dirty="0"/>
              <a:t>the right time</a:t>
            </a:r>
          </a:p>
        </p:txBody>
      </p:sp>
    </p:spTree>
    <p:extLst>
      <p:ext uri="{BB962C8B-B14F-4D97-AF65-F5344CB8AC3E}">
        <p14:creationId xmlns:p14="http://schemas.microsoft.com/office/powerpoint/2010/main" val="3841988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A64FC4-5A67-BD4B-9F31-AF703CA5D991}"/>
              </a:ext>
            </a:extLst>
          </p:cNvPr>
          <p:cNvSpPr/>
          <p:nvPr/>
        </p:nvSpPr>
        <p:spPr>
          <a:xfrm>
            <a:off x="1675758" y="1120676"/>
            <a:ext cx="8866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not just what they did, but who they were and how they did it that created impact. A metaphor to express this needed to show how the aspects of facilitation we had identified were not just a “tool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kit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of equivalent elements but a dynamic, growing, interdependent system of actions, dispositions, and attitudes that together were powerful catalyst for change.</a:t>
            </a:r>
            <a:endParaRPr lang="en-N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0ABBD61-5C1E-6143-9B52-66A7930A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A90DF1-56D7-FC42-824C-E471C23C7FAD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120821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526A09-5C68-2546-B539-FA711621C2B5}"/>
              </a:ext>
            </a:extLst>
          </p:cNvPr>
          <p:cNvSpPr/>
          <p:nvPr/>
        </p:nvSpPr>
        <p:spPr>
          <a:xfrm>
            <a:off x="3538817" y="1119752"/>
            <a:ext cx="511436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a Facilitator</a:t>
            </a:r>
            <a:endParaRPr lang="en-NZ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What are we trying to do? 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Who are we doing it with?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How are we doing it? 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What do we do? 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When are we successful?</a:t>
            </a:r>
            <a:endParaRPr lang="en-N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D8809FE-9BCD-6348-A5B9-8ED04723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93224E-6459-BE4D-B5D2-B90F9BD8F815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2686877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0ABBD61-5C1E-6143-9B52-66A7930A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A90DF1-56D7-FC42-824C-E471C23C7FAD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BD3D7-031A-9345-93D4-D522AEB15577}"/>
              </a:ext>
            </a:extLst>
          </p:cNvPr>
          <p:cNvSpPr/>
          <p:nvPr/>
        </p:nvSpPr>
        <p:spPr>
          <a:xfrm>
            <a:off x="1272991" y="1200434"/>
            <a:ext cx="89956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we do?    </a:t>
            </a:r>
            <a:r>
              <a:rPr lang="en-NZ" sz="3200" dirty="0"/>
              <a:t>Deliberate acts of facilitation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Technique, activity, plan of action, tactic, task, strategy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04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194911EC-8D90-3942-BDC7-D3E2BA7DF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480" y="206661"/>
            <a:ext cx="5212532" cy="6239401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7FDBF65-7BCC-E344-B689-067562CCE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C1FEAE-E7EA-034C-84D1-D84143BFBEB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2504366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0ABBD61-5C1E-6143-9B52-66A7930A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A90DF1-56D7-FC42-824C-E471C23C7FAD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5BAA66C9-C49B-BD4B-96E2-8B40939DF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65164"/>
            <a:ext cx="5024718" cy="62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79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0ABBD61-5C1E-6143-9B52-66A7930A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A90DF1-56D7-FC42-824C-E471C23C7FAD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BD3D7-031A-9345-93D4-D522AEB15577}"/>
              </a:ext>
            </a:extLst>
          </p:cNvPr>
          <p:cNvSpPr/>
          <p:nvPr/>
        </p:nvSpPr>
        <p:spPr>
          <a:xfrm>
            <a:off x="1272991" y="1200434"/>
            <a:ext cx="8995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Scenarios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212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37A14-35B2-DD46-B1CB-15660161AA5C}"/>
              </a:ext>
            </a:extLst>
          </p:cNvPr>
          <p:cNvSpPr/>
          <p:nvPr/>
        </p:nvSpPr>
        <p:spPr>
          <a:xfrm>
            <a:off x="2133599" y="1173540"/>
            <a:ext cx="8995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When are we successful?</a:t>
            </a:r>
            <a:endParaRPr lang="en-N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72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748AF9B-D38A-1C41-9AD8-4036741AA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46EB24-B268-6C44-83D4-683F8487963A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</p:spTree>
    <p:extLst>
      <p:ext uri="{BB962C8B-B14F-4D97-AF65-F5344CB8AC3E}">
        <p14:creationId xmlns:p14="http://schemas.microsoft.com/office/powerpoint/2010/main" val="3735836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150BFD-5E3D-3E4D-B6EB-3270A769E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40" y="1492250"/>
            <a:ext cx="7215520" cy="387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6DF4A2-3B49-9942-977C-EF80E94F1127}"/>
              </a:ext>
            </a:extLst>
          </p:cNvPr>
          <p:cNvSpPr txBox="1"/>
          <p:nvPr/>
        </p:nvSpPr>
        <p:spPr>
          <a:xfrm>
            <a:off x="2864213" y="5211861"/>
            <a:ext cx="6463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Ian Stevens, Learning Adventures New Zealand Ltd. Email: i.stevens@inspire.net.nz</a:t>
            </a:r>
          </a:p>
        </p:txBody>
      </p:sp>
    </p:spTree>
    <p:extLst>
      <p:ext uri="{BB962C8B-B14F-4D97-AF65-F5344CB8AC3E}">
        <p14:creationId xmlns:p14="http://schemas.microsoft.com/office/powerpoint/2010/main" val="2802749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42E727-1CB8-F643-B30E-23404AA3AAA8}"/>
              </a:ext>
            </a:extLst>
          </p:cNvPr>
          <p:cNvSpPr/>
          <p:nvPr/>
        </p:nvSpPr>
        <p:spPr>
          <a:xfrm>
            <a:off x="1215189" y="1167063"/>
            <a:ext cx="76060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Studies in Teacher Professional Learning and Development (Best Evidence Synthesis Iteration (BES)</a:t>
            </a:r>
            <a:endParaRPr lang="en-N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Needs analysis approach</a:t>
            </a:r>
            <a:endParaRPr lang="en-N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Translating theory into practice</a:t>
            </a:r>
            <a:endParaRPr lang="en-N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Developing a research-practice collaboration</a:t>
            </a:r>
            <a:endParaRPr lang="en-N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Using assessment to build teaching capacity</a:t>
            </a:r>
            <a:endParaRPr lang="en-N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Using evidence of student thinking to inform pedagogy </a:t>
            </a:r>
            <a:endParaRPr lang="en-N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Re-culturing and restructuring to solve a problem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Establishing a culturally responsive pedagogy of relations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 constructivist, cooperative approach to learning</a:t>
            </a:r>
            <a:endParaRPr lang="en-N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4A8A701-596B-8E49-AC00-36E42A8CC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6C35C9-DFF5-C249-8A25-BC12B092316C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82C9DF4-2040-E441-9EF3-98C25B400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641" y="2449077"/>
            <a:ext cx="2947738" cy="38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8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37A14-35B2-DD46-B1CB-15660161AA5C}"/>
              </a:ext>
            </a:extLst>
          </p:cNvPr>
          <p:cNvSpPr/>
          <p:nvPr/>
        </p:nvSpPr>
        <p:spPr>
          <a:xfrm>
            <a:off x="1279711" y="1200434"/>
            <a:ext cx="8995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we trying to do?	Why? 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1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37A14-35B2-DD46-B1CB-15660161AA5C}"/>
              </a:ext>
            </a:extLst>
          </p:cNvPr>
          <p:cNvSpPr/>
          <p:nvPr/>
        </p:nvSpPr>
        <p:spPr>
          <a:xfrm>
            <a:off x="1279711" y="1200434"/>
            <a:ext cx="9632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Who are we doing it with? 	What is their situation?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1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0033306B-047A-A845-B13C-DEC4C65CB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87" y="453357"/>
            <a:ext cx="10367626" cy="5951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77C22-FE12-0A42-9349-FE9C1D2BDC76}"/>
              </a:ext>
            </a:extLst>
          </p:cNvPr>
          <p:cNvSpPr txBox="1"/>
          <p:nvPr/>
        </p:nvSpPr>
        <p:spPr>
          <a:xfrm>
            <a:off x="616983" y="6446062"/>
            <a:ext cx="571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Learning Adventures New Zealand Facilitation Workshop – 8 April 2022, Ian Stevens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DD081B-A2FD-E44A-96A1-810C08A30D69}"/>
              </a:ext>
            </a:extLst>
          </p:cNvPr>
          <p:cNvSpPr/>
          <p:nvPr/>
        </p:nvSpPr>
        <p:spPr>
          <a:xfrm>
            <a:off x="998621" y="709863"/>
            <a:ext cx="4764505" cy="1022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EA6409-C9FE-9B46-A9D7-BD04E82388EA}"/>
              </a:ext>
            </a:extLst>
          </p:cNvPr>
          <p:cNvSpPr/>
          <p:nvPr/>
        </p:nvSpPr>
        <p:spPr>
          <a:xfrm>
            <a:off x="10034337" y="5570621"/>
            <a:ext cx="1933074" cy="681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9355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37A14-35B2-DD46-B1CB-15660161AA5C}"/>
              </a:ext>
            </a:extLst>
          </p:cNvPr>
          <p:cNvSpPr/>
          <p:nvPr/>
        </p:nvSpPr>
        <p:spPr>
          <a:xfrm>
            <a:off x="824165" y="1714961"/>
            <a:ext cx="3159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b="1" dirty="0"/>
              <a:t>Simple Environments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5E509-2E74-414F-89FF-0BEF10F8D6BF}"/>
              </a:ext>
            </a:extLst>
          </p:cNvPr>
          <p:cNvSpPr/>
          <p:nvPr/>
        </p:nvSpPr>
        <p:spPr>
          <a:xfrm>
            <a:off x="8208042" y="1743997"/>
            <a:ext cx="3159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b="1" dirty="0">
                <a:effectLst/>
              </a:rPr>
              <a:t>Complex </a:t>
            </a:r>
            <a:r>
              <a:rPr lang="en-NZ" sz="2400" b="1" dirty="0"/>
              <a:t>E</a:t>
            </a:r>
            <a:r>
              <a:rPr lang="en-NZ" sz="2400" b="1" dirty="0">
                <a:effectLst/>
              </a:rPr>
              <a:t>nvironments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8D7752A-F69C-004C-BA61-F20DE45EC810}"/>
              </a:ext>
            </a:extLst>
          </p:cNvPr>
          <p:cNvCxnSpPr/>
          <p:nvPr/>
        </p:nvCxnSpPr>
        <p:spPr>
          <a:xfrm>
            <a:off x="1203158" y="998621"/>
            <a:ext cx="9613231" cy="0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484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70FFF1-4C38-B244-A172-1CBEB2AC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5862660"/>
            <a:ext cx="1602746" cy="86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552B6-9DB8-FC44-A5A6-578E51858671}"/>
              </a:ext>
            </a:extLst>
          </p:cNvPr>
          <p:cNvSpPr txBox="1"/>
          <p:nvPr/>
        </p:nvSpPr>
        <p:spPr>
          <a:xfrm>
            <a:off x="1675758" y="6446062"/>
            <a:ext cx="3209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Facilitation Workshop – 8 April 2022, Ian Stevens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37A14-35B2-DD46-B1CB-15660161AA5C}"/>
              </a:ext>
            </a:extLst>
          </p:cNvPr>
          <p:cNvSpPr/>
          <p:nvPr/>
        </p:nvSpPr>
        <p:spPr>
          <a:xfrm>
            <a:off x="824165" y="1714961"/>
            <a:ext cx="44978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b="1" dirty="0"/>
              <a:t>Simple - Stable environments </a:t>
            </a:r>
          </a:p>
          <a:p>
            <a:r>
              <a:rPr lang="en-NZ" sz="2400" dirty="0"/>
              <a:t>Environments that have a small number of external elements, elements are similar, and the elements remain the same or change slowly.</a:t>
            </a:r>
            <a:endParaRPr lang="en-NZ" sz="2400" dirty="0"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5E509-2E74-414F-89FF-0BEF10F8D6BF}"/>
              </a:ext>
            </a:extLst>
          </p:cNvPr>
          <p:cNvSpPr/>
          <p:nvPr/>
        </p:nvSpPr>
        <p:spPr>
          <a:xfrm>
            <a:off x="6870032" y="1714961"/>
            <a:ext cx="47364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b="1" dirty="0">
                <a:effectLst/>
              </a:rPr>
              <a:t>Complex - Unstable environments </a:t>
            </a:r>
          </a:p>
          <a:p>
            <a:r>
              <a:rPr lang="en-NZ" sz="2400" dirty="0">
                <a:effectLst/>
              </a:rPr>
              <a:t>Environments that have a large number of external elements, elements are dissimilar and where elements change frequently and unpredictably.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8D7752A-F69C-004C-BA61-F20DE45EC810}"/>
              </a:ext>
            </a:extLst>
          </p:cNvPr>
          <p:cNvCxnSpPr/>
          <p:nvPr/>
        </p:nvCxnSpPr>
        <p:spPr>
          <a:xfrm>
            <a:off x="1203158" y="998621"/>
            <a:ext cx="9613231" cy="0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247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1588</Words>
  <Application>Microsoft Macintosh PowerPoint</Application>
  <PresentationFormat>Widescreen</PresentationFormat>
  <Paragraphs>188</Paragraphs>
  <Slides>47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Stevens</dc:creator>
  <cp:lastModifiedBy>Ian Stevens</cp:lastModifiedBy>
  <cp:revision>14</cp:revision>
  <cp:lastPrinted>2022-04-07T20:50:17Z</cp:lastPrinted>
  <dcterms:created xsi:type="dcterms:W3CDTF">2022-04-06T03:52:54Z</dcterms:created>
  <dcterms:modified xsi:type="dcterms:W3CDTF">2022-04-08T00:30:33Z</dcterms:modified>
</cp:coreProperties>
</file>